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78"/>
  </p:notesMasterIdLst>
  <p:sldIdLst>
    <p:sldId id="325" r:id="rId2"/>
    <p:sldId id="373" r:id="rId3"/>
    <p:sldId id="327" r:id="rId4"/>
    <p:sldId id="342" r:id="rId5"/>
    <p:sldId id="328" r:id="rId6"/>
    <p:sldId id="329" r:id="rId7"/>
    <p:sldId id="363" r:id="rId8"/>
    <p:sldId id="331" r:id="rId9"/>
    <p:sldId id="330" r:id="rId10"/>
    <p:sldId id="317" r:id="rId11"/>
    <p:sldId id="361" r:id="rId12"/>
    <p:sldId id="367" r:id="rId13"/>
    <p:sldId id="362" r:id="rId14"/>
    <p:sldId id="335" r:id="rId15"/>
    <p:sldId id="366" r:id="rId16"/>
    <p:sldId id="365" r:id="rId17"/>
    <p:sldId id="333" r:id="rId18"/>
    <p:sldId id="332" r:id="rId19"/>
    <p:sldId id="336" r:id="rId20"/>
    <p:sldId id="256" r:id="rId21"/>
    <p:sldId id="299" r:id="rId22"/>
    <p:sldId id="262" r:id="rId23"/>
    <p:sldId id="337" r:id="rId24"/>
    <p:sldId id="360" r:id="rId25"/>
    <p:sldId id="316" r:id="rId26"/>
    <p:sldId id="339" r:id="rId27"/>
    <p:sldId id="338" r:id="rId28"/>
    <p:sldId id="371" r:id="rId29"/>
    <p:sldId id="369" r:id="rId30"/>
    <p:sldId id="368" r:id="rId31"/>
    <p:sldId id="340" r:id="rId32"/>
    <p:sldId id="341" r:id="rId33"/>
    <p:sldId id="318" r:id="rId34"/>
    <p:sldId id="370" r:id="rId35"/>
    <p:sldId id="275" r:id="rId36"/>
    <p:sldId id="312" r:id="rId37"/>
    <p:sldId id="374" r:id="rId38"/>
    <p:sldId id="343" r:id="rId39"/>
    <p:sldId id="344" r:id="rId40"/>
    <p:sldId id="303" r:id="rId41"/>
    <p:sldId id="302" r:id="rId42"/>
    <p:sldId id="345" r:id="rId43"/>
    <p:sldId id="346" r:id="rId44"/>
    <p:sldId id="349" r:id="rId45"/>
    <p:sldId id="350" r:id="rId46"/>
    <p:sldId id="352" r:id="rId47"/>
    <p:sldId id="351" r:id="rId48"/>
    <p:sldId id="353" r:id="rId49"/>
    <p:sldId id="311" r:id="rId50"/>
    <p:sldId id="313" r:id="rId51"/>
    <p:sldId id="308" r:id="rId52"/>
    <p:sldId id="286" r:id="rId53"/>
    <p:sldId id="289" r:id="rId54"/>
    <p:sldId id="293" r:id="rId55"/>
    <p:sldId id="288" r:id="rId56"/>
    <p:sldId id="292" r:id="rId57"/>
    <p:sldId id="294" r:id="rId58"/>
    <p:sldId id="307" r:id="rId59"/>
    <p:sldId id="297" r:id="rId60"/>
    <p:sldId id="301" r:id="rId61"/>
    <p:sldId id="364" r:id="rId62"/>
    <p:sldId id="300" r:id="rId63"/>
    <p:sldId id="321" r:id="rId64"/>
    <p:sldId id="320" r:id="rId65"/>
    <p:sldId id="356" r:id="rId66"/>
    <p:sldId id="358" r:id="rId67"/>
    <p:sldId id="319" r:id="rId68"/>
    <p:sldId id="354" r:id="rId69"/>
    <p:sldId id="315" r:id="rId70"/>
    <p:sldId id="298" r:id="rId71"/>
    <p:sldId id="296" r:id="rId72"/>
    <p:sldId id="355" r:id="rId73"/>
    <p:sldId id="326" r:id="rId74"/>
    <p:sldId id="323" r:id="rId75"/>
    <p:sldId id="375" r:id="rId76"/>
    <p:sldId id="322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A558D-5F95-D04D-BB93-4C9018741C44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917ED-2B74-6D43-A1FC-7149B6A8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8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15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99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11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00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85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78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63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62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72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89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  <a:lum/>
          </a:blip>
          <a:srcRect/>
          <a:stretch>
            <a:fillRect l="-70000" r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4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70000" r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3C25-2D43-46AA-BFB7-19D56E32E3C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6075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ln w="635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From 1885 to present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DB3C25-2D43-46AA-BFB7-19D56E32E3C3}"/>
              </a:ext>
            </a:extLst>
          </p:cNvPr>
          <p:cNvSpPr txBox="1">
            <a:spLocks/>
          </p:cNvSpPr>
          <p:nvPr/>
        </p:nvSpPr>
        <p:spPr>
          <a:xfrm>
            <a:off x="0" y="5257800"/>
            <a:ext cx="12192000" cy="1227880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sz="8000" b="1" dirty="0">
                <a:ln w="635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De 1885 </a:t>
            </a:r>
            <a:r>
              <a:rPr lang="en-CA" sz="8000" b="1" dirty="0" err="1">
                <a:ln w="635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jusqu’a</a:t>
            </a:r>
            <a:r>
              <a:rPr lang="en-CA" sz="8000" b="1" dirty="0">
                <a:ln w="635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CA" sz="8000" b="1" dirty="0" err="1">
                <a:ln w="635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maintenant</a:t>
            </a:r>
            <a:endParaRPr lang="en-CA" sz="8000" b="1" dirty="0">
              <a:ln w="6350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20729" y="1607574"/>
            <a:ext cx="4950542" cy="3650226"/>
            <a:chOff x="3215148" y="1607574"/>
            <a:chExt cx="5309420" cy="4011561"/>
          </a:xfrm>
        </p:grpSpPr>
        <p:sp>
          <p:nvSpPr>
            <p:cNvPr id="5" name="Oval 4"/>
            <p:cNvSpPr/>
            <p:nvPr/>
          </p:nvSpPr>
          <p:spPr bwMode="auto">
            <a:xfrm>
              <a:off x="3215148" y="1607574"/>
              <a:ext cx="5309420" cy="401156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26" name="Picture 4" descr="Logo---Grey-Tex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077" y="2017846"/>
              <a:ext cx="4011561" cy="319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699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veterans.gc.ca/images/feature/women/timeline/image17.jpg">
            <a:extLst>
              <a:ext uri="{FF2B5EF4-FFF2-40B4-BE49-F238E27FC236}">
                <a16:creationId xmlns:a16="http://schemas.microsoft.com/office/drawing/2014/main" id="{EB9450AA-0C15-41E3-84E0-301D3EAF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252" y="0"/>
            <a:ext cx="7075856" cy="73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9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22499" y="0"/>
            <a:ext cx="5147001" cy="69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10167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92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231" y="0"/>
            <a:ext cx="508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2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ivate Mary Greyeyes (kneeling) and Councilor Harry Ball (dressed as a chief) in a propaganda photograph, Piapot, Saskatchewan, Canada, late Jun 1942">
            <a:extLst>
              <a:ext uri="{FF2B5EF4-FFF2-40B4-BE49-F238E27FC236}">
                <a16:creationId xmlns:a16="http://schemas.microsoft.com/office/drawing/2014/main" id="{C9A370AC-C0C5-4E79-BF45-A0B6477D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921" y="-335280"/>
            <a:ext cx="3596640" cy="71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99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RCAF women's di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0"/>
            <a:ext cx="111098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29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C:\Charles\Women in the Forces\Women in the Army WWII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303053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5" descr="C:\Charles\Women in the Forces\Women in the Air Force WWII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3192464"/>
            <a:ext cx="303688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C:\Charles\Women in the Forces\Women in the Navy WWII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1"/>
            <a:ext cx="30226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C:\Charles\Women in the Forces\Women in the CF 50s 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362585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57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na May Waters 009.jpg">
            <a:extLst>
              <a:ext uri="{FF2B5EF4-FFF2-40B4-BE49-F238E27FC236}">
                <a16:creationId xmlns:a16="http://schemas.microsoft.com/office/drawing/2014/main" id="{63316524-AF35-4C33-B8B2-27B8E908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825" y="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51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to of Kay Christie">
            <a:extLst>
              <a:ext uri="{FF2B5EF4-FFF2-40B4-BE49-F238E27FC236}">
                <a16:creationId xmlns:a16="http://schemas.microsoft.com/office/drawing/2014/main" id="{AD07794E-DD4A-474C-B198-9A4A6C27C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120" y="54267"/>
            <a:ext cx="4681014" cy="82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3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5653-28F5-4ED6-841B-874776AAE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06EE-2B8D-45A8-A4E7-F56D61CB5E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383957"/>
            <a:ext cx="10515600" cy="4793006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pic>
        <p:nvPicPr>
          <p:cNvPr id="8194" name="Picture 2" descr="http://www.veterans.gc.ca/public/pages/remembrance/history/historical-sheets/Images/women2.jpg">
            <a:extLst>
              <a:ext uri="{FF2B5EF4-FFF2-40B4-BE49-F238E27FC236}">
                <a16:creationId xmlns:a16="http://schemas.microsoft.com/office/drawing/2014/main" id="{A18A20A9-1DFE-4FDA-8774-CCC2D74E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718"/>
            <a:ext cx="12192000" cy="688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62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0" y="0"/>
            <a:ext cx="915332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7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2657-1A3D-4D40-93C9-3F3A39E8E36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7A-B8F8-4B0D-973D-C7ED3503426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AC5E7-3FB3-466C-9FD3-765281AD2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7"/>
          <a:stretch/>
        </p:blipFill>
        <p:spPr>
          <a:xfrm>
            <a:off x="853440" y="12937"/>
            <a:ext cx="10485120" cy="68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est picture of Canadian nursing sisters">
            <a:extLst>
              <a:ext uri="{FF2B5EF4-FFF2-40B4-BE49-F238E27FC236}">
                <a16:creationId xmlns:a16="http://schemas.microsoft.com/office/drawing/2014/main" id="{5B936B1B-BD9A-4D62-8CE0-1BE72558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918" y="0"/>
            <a:ext cx="9274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8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03E65A-F229-4A4E-A508-B14583D94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4"/>
          <a:stretch/>
        </p:blipFill>
        <p:spPr>
          <a:xfrm>
            <a:off x="0" y="731520"/>
            <a:ext cx="12226982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0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deaexchange.org/sites/default/files/styles/original/public/jenny_wren_full_length.jpg?itok=d6wbYgYT">
            <a:extLst>
              <a:ext uri="{FF2B5EF4-FFF2-40B4-BE49-F238E27FC236}">
                <a16:creationId xmlns:a16="http://schemas.microsoft.com/office/drawing/2014/main" id="{AD2BD9A9-9F21-4E85-9DFC-4D18F8F3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4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-1"/>
            <a:ext cx="5426710" cy="68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3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A5EB9-0589-4893-AB42-85379B87A8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99861-4BFD-4C37-B392-AD0D9D9645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8194" name="Picture 2" descr="http://www.veterans.gc.ca/images/feature/women/timeline/image21.jpg">
            <a:extLst>
              <a:ext uri="{FF2B5EF4-FFF2-40B4-BE49-F238E27FC236}">
                <a16:creationId xmlns:a16="http://schemas.microsoft.com/office/drawing/2014/main" id="{D0AA0824-E9E4-4323-BA32-103FCEAA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25" y="66675"/>
            <a:ext cx="523875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7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5653-28F5-4ED6-841B-874776AAE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06EE-2B8D-45A8-A4E7-F56D61CB5E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1266" name="Picture 2" descr="Army security officers for the Queen Mother's dinner; these three Toronto CWACs will see her at close range June 24. Capt. Doris Guyatt; left; Lt; Shaela Lewis and Capt. Sonia Skil posed in their dress green uniforms.">
            <a:extLst>
              <a:ext uri="{FF2B5EF4-FFF2-40B4-BE49-F238E27FC236}">
                <a16:creationId xmlns:a16="http://schemas.microsoft.com/office/drawing/2014/main" id="{2ECC0616-C663-43FB-BFA2-A9149A76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763" y="95250"/>
            <a:ext cx="53244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81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5653-28F5-4ED6-841B-874776AAE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306EE-2B8D-45A8-A4E7-F56D61CB5E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0242" name="Picture 2" descr="http://www.veterans.gc.ca/images/image-gallery/fullsized/image132.jpg">
            <a:extLst>
              <a:ext uri="{FF2B5EF4-FFF2-40B4-BE49-F238E27FC236}">
                <a16:creationId xmlns:a16="http://schemas.microsoft.com/office/drawing/2014/main" id="{75B43D6D-AF4A-4408-B86A-908B19B2F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791" y="501527"/>
            <a:ext cx="8200417" cy="56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0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51" y="614876"/>
            <a:ext cx="8586440" cy="56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0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 descr="scan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33400"/>
            <a:ext cx="2676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2" descr="scan0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7200"/>
            <a:ext cx="2787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3" descr="scan00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124200"/>
            <a:ext cx="25574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0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er War Photo, Georgina Fane Pope, Canadian nursing sister in South Africa, November 1899 - December 1900; January - June 1902. CWM AN19830041-182">
            <a:extLst>
              <a:ext uri="{FF2B5EF4-FFF2-40B4-BE49-F238E27FC236}">
                <a16:creationId xmlns:a16="http://schemas.microsoft.com/office/drawing/2014/main" id="{52A6EC78-46E9-4F38-AED1-A3F0FCDC3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824" y="-27617"/>
            <a:ext cx="4501096" cy="68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27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 descr="scan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9" y="0"/>
            <a:ext cx="5253788" cy="691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45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B614-050D-4677-A5B0-C49F9F782D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AA05C-93CE-44AB-89C5-0DE9EFC064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2290" name="Picture 2" descr="Rachelle Bowers; 23; is a trained radio operator. A Vancouver resident; she is training for non-commissioned officer rank">
            <a:extLst>
              <a:ext uri="{FF2B5EF4-FFF2-40B4-BE49-F238E27FC236}">
                <a16:creationId xmlns:a16="http://schemas.microsoft.com/office/drawing/2014/main" id="{D77607FB-C011-42D4-95D9-DC2FE512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050" y="95250"/>
            <a:ext cx="45339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9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B614-050D-4677-A5B0-C49F9F782D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AA05C-93CE-44AB-89C5-0DE9EFC064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3314" name="Picture 2" descr="http://static.torontopubliclibrary.ca/da/images/LC/tspa_0002276f.jpg">
            <a:extLst>
              <a:ext uri="{FF2B5EF4-FFF2-40B4-BE49-F238E27FC236}">
                <a16:creationId xmlns:a16="http://schemas.microsoft.com/office/drawing/2014/main" id="{60E72719-0D34-45E3-8760-3CF546AD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663" y="0"/>
            <a:ext cx="4129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2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veterans.gc.ca/images/feature/women/timeline/image44.jpg">
            <a:extLst>
              <a:ext uri="{FF2B5EF4-FFF2-40B4-BE49-F238E27FC236}">
                <a16:creationId xmlns:a16="http://schemas.microsoft.com/office/drawing/2014/main" id="{03D03DC6-A90A-4609-90C2-8CD8E5CB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766" y="0"/>
            <a:ext cx="5018959" cy="696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7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 descr="P101678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75" y="0"/>
            <a:ext cx="5456655" cy="681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71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A2A2-9AD4-4E4D-91AC-608C1D1EEC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CD66A-F7F1-4D21-8CDD-C718D258C1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63FBA-6D61-4CDE-86DF-4F6EC8E63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226" y="443133"/>
            <a:ext cx="5598901" cy="55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1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9461-5965-4F05-93F3-B0E5D37B8B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22CB-CEE5-4CAD-9815-E671E4F05F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3074" name="Picture 2" descr="http://www.veterans.gc.ca/images/feature/women/timeline/image46.jpg">
            <a:extLst>
              <a:ext uri="{FF2B5EF4-FFF2-40B4-BE49-F238E27FC236}">
                <a16:creationId xmlns:a16="http://schemas.microsoft.com/office/drawing/2014/main" id="{06DFDCFD-DC48-487F-A531-BF14B324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4835" y="419539"/>
            <a:ext cx="7247106" cy="575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3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30" y="0"/>
            <a:ext cx="10538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2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B614-050D-4677-A5B0-C49F9F782D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AA05C-93CE-44AB-89C5-0DE9EFC064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5362" name="Picture 2" descr="IS2004-1220d">
            <a:extLst>
              <a:ext uri="{FF2B5EF4-FFF2-40B4-BE49-F238E27FC236}">
                <a16:creationId xmlns:a16="http://schemas.microsoft.com/office/drawing/2014/main" id="{3E574E8C-5063-46A6-AA12-887581D9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25" y="0"/>
            <a:ext cx="10520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4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1964-38B1-48ED-876E-A568D75A91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F8CDA-1FA7-4B87-88E6-D09F2AE006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6386" name="Picture 2" descr="IS2004-1225a">
            <a:extLst>
              <a:ext uri="{FF2B5EF4-FFF2-40B4-BE49-F238E27FC236}">
                <a16:creationId xmlns:a16="http://schemas.microsoft.com/office/drawing/2014/main" id="{F68BA5F9-DDCA-4B01-A0AD-6AC45DAF0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25" y="0"/>
            <a:ext cx="10520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09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veterans.gc.ca/images/feature/women/timeline/image4.jpg">
            <a:extLst>
              <a:ext uri="{FF2B5EF4-FFF2-40B4-BE49-F238E27FC236}">
                <a16:creationId xmlns:a16="http://schemas.microsoft.com/office/drawing/2014/main" id="{AE7F49B9-D9CC-4EC1-A8A8-D6209D11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282" y="-15796"/>
            <a:ext cx="4966318" cy="687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4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pictures of Women in Canadian Armed Forces combat">
            <a:extLst>
              <a:ext uri="{FF2B5EF4-FFF2-40B4-BE49-F238E27FC236}">
                <a16:creationId xmlns:a16="http://schemas.microsoft.com/office/drawing/2014/main" id="{C0BCA16C-93C4-44CD-9A76-1DAEA2319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957" y="0"/>
            <a:ext cx="10295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16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ictures of Women in Canadian Armed Forces combat">
            <a:extLst>
              <a:ext uri="{FF2B5EF4-FFF2-40B4-BE49-F238E27FC236}">
                <a16:creationId xmlns:a16="http://schemas.microsoft.com/office/drawing/2014/main" id="{CBD4CAAD-BEB2-4CB7-AB27-14B67AA31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889" y="0"/>
            <a:ext cx="10309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1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1964-38B1-48ED-876E-A568D75A91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F8CDA-1FA7-4B87-88E6-D09F2AE006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7410" name="Picture 2" descr="IS2005-0368%20(1)">
            <a:extLst>
              <a:ext uri="{FF2B5EF4-FFF2-40B4-BE49-F238E27FC236}">
                <a16:creationId xmlns:a16="http://schemas.microsoft.com/office/drawing/2014/main" id="{B29C5FBE-5829-4BB6-A0EE-8681AF2E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800" y="0"/>
            <a:ext cx="447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3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1964-38B1-48ED-876E-A568D75A91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F8CDA-1FA7-4B87-88E6-D09F2AE006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8434" name="Picture 2" descr="AR2006-H037-0029a">
            <a:extLst>
              <a:ext uri="{FF2B5EF4-FFF2-40B4-BE49-F238E27FC236}">
                <a16:creationId xmlns:a16="http://schemas.microsoft.com/office/drawing/2014/main" id="{B5C5C2BD-49FE-46DC-9EFB-9268B5E8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3" y="0"/>
            <a:ext cx="1035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73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DCD18-462A-4569-86EF-9856927347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7612C-1C33-47F0-8163-3FD06188A8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1506" name="Picture 2" descr="IS2012-2007-073">
            <a:extLst>
              <a:ext uri="{FF2B5EF4-FFF2-40B4-BE49-F238E27FC236}">
                <a16:creationId xmlns:a16="http://schemas.microsoft.com/office/drawing/2014/main" id="{176A6089-6D42-4FB8-AECF-8B8D3C0D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0"/>
            <a:ext cx="11050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18E5-68AE-4373-85C0-4377536954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7C5E-2D99-4637-88EB-C3EED486F3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2530" name="Picture 2" descr="IS2013-2001-033">
            <a:extLst>
              <a:ext uri="{FF2B5EF4-FFF2-40B4-BE49-F238E27FC236}">
                <a16:creationId xmlns:a16="http://schemas.microsoft.com/office/drawing/2014/main" id="{E153E82B-F243-4858-9AD2-CA031DF0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0"/>
            <a:ext cx="10768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75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18E5-68AE-4373-85C0-4377536954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7C5E-2D99-4637-88EB-C3EED486F3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3554" name="Picture 2" descr="AT2013-0210-02">
            <a:extLst>
              <a:ext uri="{FF2B5EF4-FFF2-40B4-BE49-F238E27FC236}">
                <a16:creationId xmlns:a16="http://schemas.microsoft.com/office/drawing/2014/main" id="{AE1FF241-C934-480A-A8F4-683E37E0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8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18E5-68AE-4373-85C0-4377536954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7C5E-2D99-4637-88EB-C3EED486F3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4578" name="Picture 2" descr="IS2013-2006-231">
            <a:extLst>
              <a:ext uri="{FF2B5EF4-FFF2-40B4-BE49-F238E27FC236}">
                <a16:creationId xmlns:a16="http://schemas.microsoft.com/office/drawing/2014/main" id="{576F51C8-6855-458E-BC95-8E497B16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63" y="0"/>
            <a:ext cx="10480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18E5-68AE-4373-85C0-4377536954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7C5E-2D99-4637-88EB-C3EED486F3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6626" name="Picture 2" descr="VL02-2015-0018-008">
            <a:extLst>
              <a:ext uri="{FF2B5EF4-FFF2-40B4-BE49-F238E27FC236}">
                <a16:creationId xmlns:a16="http://schemas.microsoft.com/office/drawing/2014/main" id="{83CE562D-0A42-418D-9DF7-682FEBE8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5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62B59-2AEF-42A9-B5AF-E43DC21713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CE693-02BC-436E-A820-56AC00A1E3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050" name="Picture 2" descr="http://www.veterans.gc.ca/images/feature/women/military_sheet3.jpg">
            <a:extLst>
              <a:ext uri="{FF2B5EF4-FFF2-40B4-BE49-F238E27FC236}">
                <a16:creationId xmlns:a16="http://schemas.microsoft.com/office/drawing/2014/main" id="{5490C2DA-5176-405D-B16A-76BA05A7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511" y="721712"/>
            <a:ext cx="9241276" cy="54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29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44F6-D1E6-4384-A6B1-5E2552EF71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AB8F7-E1D9-4524-B701-4A80CE7A95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026" name="Picture 2" descr="http://www.veterans.gc.ca/images/feature/women/timeline/image3.jpg">
            <a:extLst>
              <a:ext uri="{FF2B5EF4-FFF2-40B4-BE49-F238E27FC236}">
                <a16:creationId xmlns:a16="http://schemas.microsoft.com/office/drawing/2014/main" id="{1DBB70F4-9A65-4591-85FF-3B51A451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574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9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veterans.gc.ca/images/feature/women/timeline/image47.jpg">
            <a:extLst>
              <a:ext uri="{FF2B5EF4-FFF2-40B4-BE49-F238E27FC236}">
                <a16:creationId xmlns:a16="http://schemas.microsoft.com/office/drawing/2014/main" id="{7A65CE4F-3C64-49DA-B9FA-BBA4BB9D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763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62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ictures of Women in Canadian Armed Forces combat">
            <a:extLst>
              <a:ext uri="{FF2B5EF4-FFF2-40B4-BE49-F238E27FC236}">
                <a16:creationId xmlns:a16="http://schemas.microsoft.com/office/drawing/2014/main" id="{08C97494-E12A-45A2-A11C-1E3D05C0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1038" y="0"/>
            <a:ext cx="8288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4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F9FC6-A1BF-4B7D-A3DB-0303ADB224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F7FEB-B820-4133-9012-2C51004EEF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3074" name="Picture 2" descr="http://www.forces.gc.ca/assets/FORCES_Internet/images/news/2016/lf2015-0059-43.jpg">
            <a:extLst>
              <a:ext uri="{FF2B5EF4-FFF2-40B4-BE49-F238E27FC236}">
                <a16:creationId xmlns:a16="http://schemas.microsoft.com/office/drawing/2014/main" id="{6FBEAECC-172E-42F1-A0F6-1C079FFF4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1030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3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02386-79E8-445F-9EEE-C464F75186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18B0B-50B4-46CD-81AA-06DA06B659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5122" name="Picture 2" descr="http://img.src.ca/2017/06/09/635x357/170609_yw9bw_rci-m-nurse_sn635.jpg">
            <a:extLst>
              <a:ext uri="{FF2B5EF4-FFF2-40B4-BE49-F238E27FC236}">
                <a16:creationId xmlns:a16="http://schemas.microsoft.com/office/drawing/2014/main" id="{10B68E2D-14C6-4EF1-925B-C15FA85D9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96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cbc.ca/1.3734398.1472067488!/fileImage/httpImage/image.jpg_gen/derivatives/original_620/wafa-dabbagh.jpg">
            <a:extLst>
              <a:ext uri="{FF2B5EF4-FFF2-40B4-BE49-F238E27FC236}">
                <a16:creationId xmlns:a16="http://schemas.microsoft.com/office/drawing/2014/main" id="{F0B8D307-66FB-4714-84B3-9539928C1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200" y="0"/>
            <a:ext cx="10280600" cy="684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02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736x/bd/7b/81/bd7b8129966d2be80cf62e42d6eefc4a--canadian-soldiers-military-deployment.jpg">
            <a:extLst>
              <a:ext uri="{FF2B5EF4-FFF2-40B4-BE49-F238E27FC236}">
                <a16:creationId xmlns:a16="http://schemas.microsoft.com/office/drawing/2014/main" id="{64FD5001-6032-425F-AF9E-0B655E4E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0574" y="0"/>
            <a:ext cx="8362203" cy="6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7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736x/50/f2/c7/50f2c7539fa3e46678a18e4f67846745--combat-medic-military-women.jpg">
            <a:extLst>
              <a:ext uri="{FF2B5EF4-FFF2-40B4-BE49-F238E27FC236}">
                <a16:creationId xmlns:a16="http://schemas.microsoft.com/office/drawing/2014/main" id="{6017F9A1-473D-4B73-96F2-4F3D2D35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784" y="0"/>
            <a:ext cx="9184447" cy="68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1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02386-79E8-445F-9EEE-C464F75186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18B0B-50B4-46CD-81AA-06DA06B659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11266" name="Picture 2" descr="http://natoassociation.ca/wp-content/uploads/2016/02/Canadian_Forces_brief_Vermont_Army_National_Guard_on_women_in_combat_roles_150912-Z-QI027-0002.jpg">
            <a:extLst>
              <a:ext uri="{FF2B5EF4-FFF2-40B4-BE49-F238E27FC236}">
                <a16:creationId xmlns:a16="http://schemas.microsoft.com/office/drawing/2014/main" id="{0BCBD21E-6C5C-471F-AC17-501836C9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" y="0"/>
            <a:ext cx="10552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0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ctures of Women in Canadian Armed Forces combat">
            <a:extLst>
              <a:ext uri="{FF2B5EF4-FFF2-40B4-BE49-F238E27FC236}">
                <a16:creationId xmlns:a16="http://schemas.microsoft.com/office/drawing/2014/main" id="{49E9D57B-09BC-4CD4-9F8C-7FE2DB75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450" y="0"/>
            <a:ext cx="9053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1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cdn.talentegg.ca/incubator/wp-content/uploads/2012/10/Canadian-Forces-women-Mercy.jpg">
            <a:extLst>
              <a:ext uri="{FF2B5EF4-FFF2-40B4-BE49-F238E27FC236}">
                <a16:creationId xmlns:a16="http://schemas.microsoft.com/office/drawing/2014/main" id="{E492FE67-C00D-4F83-94DA-A0B21BBA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698" y="0"/>
            <a:ext cx="8944839" cy="68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27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spaper Clipping – Submitted for the project, Operation: Picture Me">
            <a:extLst>
              <a:ext uri="{FF2B5EF4-FFF2-40B4-BE49-F238E27FC236}">
                <a16:creationId xmlns:a16="http://schemas.microsoft.com/office/drawing/2014/main" id="{C78FFE5E-1A05-4522-8F06-24272C0F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041" y="0"/>
            <a:ext cx="5169364" cy="689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4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ED5A-1133-4CA0-8612-FA8C6DDB74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A18B8-D1F5-4315-AD6A-CF8A605A17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AutoShape 2" descr="Image result for Captain Jane (Van Ingen Schenau) Foster">
            <a:extLst>
              <a:ext uri="{FF2B5EF4-FFF2-40B4-BE49-F238E27FC236}">
                <a16:creationId xmlns:a16="http://schemas.microsoft.com/office/drawing/2014/main" id="{BBAD38E8-FE86-4934-A585-B17AA800C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Image result for Captain Jane (Van Ingen Schenau) Foster">
            <a:extLst>
              <a:ext uri="{FF2B5EF4-FFF2-40B4-BE49-F238E27FC236}">
                <a16:creationId xmlns:a16="http://schemas.microsoft.com/office/drawing/2014/main" id="{386CFF0D-37C1-4CEF-9083-31ABFF8BC7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6" name="Picture 2" descr="Image result for pictures of Women in Canadian Armed Forces combat">
            <a:extLst>
              <a:ext uri="{FF2B5EF4-FFF2-40B4-BE49-F238E27FC236}">
                <a16:creationId xmlns:a16="http://schemas.microsoft.com/office/drawing/2014/main" id="{D1F20306-CF54-4A58-A113-EEB6BF56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88" y="0"/>
            <a:ext cx="10309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09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CA7115-88E9-4406-9CAE-0B9AEED308F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56" y="0"/>
            <a:ext cx="10314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ictures of Women in Canadian Armed Forces combat">
            <a:extLst>
              <a:ext uri="{FF2B5EF4-FFF2-40B4-BE49-F238E27FC236}">
                <a16:creationId xmlns:a16="http://schemas.microsoft.com/office/drawing/2014/main" id="{09B34BC5-36C8-426E-9264-646B0977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156" y="0"/>
            <a:ext cx="8687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4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4">
            <a:extLst>
              <a:ext uri="{FF2B5EF4-FFF2-40B4-BE49-F238E27FC236}">
                <a16:creationId xmlns:a16="http://schemas.microsoft.com/office/drawing/2014/main" id="{D82385C9-5F96-4D34-85FF-62F22DE3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99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call">
            <a:extLst>
              <a:ext uri="{FF2B5EF4-FFF2-40B4-BE49-F238E27FC236}">
                <a16:creationId xmlns:a16="http://schemas.microsoft.com/office/drawing/2014/main" id="{3F483874-667F-4B06-9977-B0541125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700" y="0"/>
            <a:ext cx="454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2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18E5-68AE-4373-85C0-4377536954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7C5E-2D99-4637-88EB-C3EED486F3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7650" name="Picture 2" descr="KW01-2015-0014-008">
            <a:extLst>
              <a:ext uri="{FF2B5EF4-FFF2-40B4-BE49-F238E27FC236}">
                <a16:creationId xmlns:a16="http://schemas.microsoft.com/office/drawing/2014/main" id="{C01E0B05-B6D4-489F-A406-0D9EDFA8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7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MCC Commissioning Parade">
            <a:extLst>
              <a:ext uri="{FF2B5EF4-FFF2-40B4-BE49-F238E27FC236}">
                <a16:creationId xmlns:a16="http://schemas.microsoft.com/office/drawing/2014/main" id="{FB0D80E1-767C-4D80-9C66-3A5AC049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049" y="0"/>
            <a:ext cx="4925929" cy="68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5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veterans.gc.ca/images/feature/women/timeline/image58.jpg">
            <a:extLst>
              <a:ext uri="{FF2B5EF4-FFF2-40B4-BE49-F238E27FC236}">
                <a16:creationId xmlns:a16="http://schemas.microsoft.com/office/drawing/2014/main" id="{259A5128-4120-4FF4-9875-8D0BE4E75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415" y="-27878"/>
            <a:ext cx="4590585" cy="688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7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lide - Artist’s impression of the Harry Dewolf-Class Arctic and Offshore Patrol Vessel">
            <a:extLst>
              <a:ext uri="{FF2B5EF4-FFF2-40B4-BE49-F238E27FC236}">
                <a16:creationId xmlns:a16="http://schemas.microsoft.com/office/drawing/2014/main" id="{5F46C257-C175-4E5E-82DB-C039E142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1000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3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92" y="0"/>
            <a:ext cx="5486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5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5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7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rcaf-arc.forces.gc.ca/assets/AIRFORCE_Internet/images/news-nouvelles/2016/03/women-in-aviation-week-mar-lgen-whitecross.jpg">
            <a:extLst>
              <a:ext uri="{FF2B5EF4-FFF2-40B4-BE49-F238E27FC236}">
                <a16:creationId xmlns:a16="http://schemas.microsoft.com/office/drawing/2014/main" id="{B1614798-53A8-4CB6-BC16-8F4B81AC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68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nnie carign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38" y="0"/>
            <a:ext cx="5523330" cy="690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6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18E5-68AE-4373-85C0-4377536954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7C5E-2D99-4637-88EB-C3EED486F3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8674" name="Picture 2" descr="IS01-2015-0005-058">
            <a:extLst>
              <a:ext uri="{FF2B5EF4-FFF2-40B4-BE49-F238E27FC236}">
                <a16:creationId xmlns:a16="http://schemas.microsoft.com/office/drawing/2014/main" id="{37F0DEF4-CB93-455E-B52E-7D54220B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563" y="0"/>
            <a:ext cx="1030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0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 de Sandra Perron.">
            <a:extLst>
              <a:ext uri="{FF2B5EF4-FFF2-40B4-BE49-F238E27FC236}">
                <a16:creationId xmlns:a16="http://schemas.microsoft.com/office/drawing/2014/main" id="{09BD21B2-E702-46A5-A8FB-4452467D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10326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5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--Grey-Text.png">
            <a:extLst>
              <a:ext uri="{FF2B5EF4-FFF2-40B4-BE49-F238E27FC236}">
                <a16:creationId xmlns:a16="http://schemas.microsoft.com/office/drawing/2014/main" id="{B16B9118-C89A-4685-9E1D-DEFEACC78AF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281" y="573932"/>
            <a:ext cx="7237379" cy="5233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95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 de Cheryl Bush.">
            <a:extLst>
              <a:ext uri="{FF2B5EF4-FFF2-40B4-BE49-F238E27FC236}">
                <a16:creationId xmlns:a16="http://schemas.microsoft.com/office/drawing/2014/main" id="{A5F57A0C-BED5-4741-B4DE-A27D7EBE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0"/>
            <a:ext cx="695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8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60CEB-A942-408C-8E66-AA6838F80D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3BA9E-722E-46AA-918F-6CBD0B1A8A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pic>
        <p:nvPicPr>
          <p:cNvPr id="2050" name="Picture 2" descr="Flag of Canada (Pantone).svg">
            <a:extLst>
              <a:ext uri="{FF2B5EF4-FFF2-40B4-BE49-F238E27FC236}">
                <a16:creationId xmlns:a16="http://schemas.microsoft.com/office/drawing/2014/main" id="{C15FEB1A-9F93-40B6-A9E8-AADD093E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1047750"/>
            <a:ext cx="952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0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eatwaralbum.ca/getmedia/780c92c7-b831-469e-a500-df5fe3bfb3a7/MontureCharlotteEdithAnderson0.aspx?width=960&amp;height=1468&amp;ext=.jpg">
            <a:extLst>
              <a:ext uri="{FF2B5EF4-FFF2-40B4-BE49-F238E27FC236}">
                <a16:creationId xmlns:a16="http://schemas.microsoft.com/office/drawing/2014/main" id="{ACC356ED-09A2-47FA-9F2A-710C3367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863" y="0"/>
            <a:ext cx="4484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7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ulpture">
            <a:extLst>
              <a:ext uri="{FF2B5EF4-FFF2-40B4-BE49-F238E27FC236}">
                <a16:creationId xmlns:a16="http://schemas.microsoft.com/office/drawing/2014/main" id="{A1636DBB-F37E-4D5B-BEB0-4FA6B008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12284581-FD45-4F47-85AB-5BBA35ACE045}" vid="{7A4546DF-267F-49FE-8FBD-C937E45E75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2159</TotalTime>
  <Words>8</Words>
  <Application>Microsoft Office PowerPoint</Application>
  <PresentationFormat>Widescreen</PresentationFormat>
  <Paragraphs>2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Theme1</vt:lpstr>
      <vt:lpstr>From 1885 to present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Chantal</dc:creator>
  <cp:lastModifiedBy>Chantal</cp:lastModifiedBy>
  <cp:revision>64</cp:revision>
  <dcterms:created xsi:type="dcterms:W3CDTF">2017-11-29T14:10:38Z</dcterms:created>
  <dcterms:modified xsi:type="dcterms:W3CDTF">2017-12-11T20:08:17Z</dcterms:modified>
</cp:coreProperties>
</file>